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405" r:id="rId2"/>
    <p:sldId id="453" r:id="rId3"/>
    <p:sldId id="454" r:id="rId4"/>
    <p:sldId id="45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497"/>
    <a:srgbClr val="53CEDF"/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502" autoAdjust="0"/>
    <p:restoredTop sz="95406" autoAdjust="0"/>
  </p:normalViewPr>
  <p:slideViewPr>
    <p:cSldViewPr snapToGrid="0">
      <p:cViewPr varScale="1">
        <p:scale>
          <a:sx n="111" d="100"/>
          <a:sy n="111" d="100"/>
        </p:scale>
        <p:origin x="224" y="4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5A21B-45AC-E04E-9323-77AB2C9BC0FC}" type="datetimeFigureOut">
              <a:rPr lang="en-US" smtClean="0"/>
              <a:t>9/3/21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BB385-200D-9546-A30F-47F121E93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77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353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6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5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0621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8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3874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17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6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6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5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9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7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31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46CE7D5-CF57-46EF-B807-FDD0502418D4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27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Straight Connector 56">
            <a:extLst>
              <a:ext uri="{FF2B5EF4-FFF2-40B4-BE49-F238E27FC236}">
                <a16:creationId xmlns:a16="http://schemas.microsoft.com/office/drawing/2014/main" id="{8FD48FB1-66D8-4676-B0AA-C139A1DB7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58">
            <a:extLst>
              <a:ext uri="{FF2B5EF4-FFF2-40B4-BE49-F238E27FC236}">
                <a16:creationId xmlns:a16="http://schemas.microsoft.com/office/drawing/2014/main" id="{F033F5AE-6728-4F19-8DED-658E674B3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60">
            <a:extLst>
              <a:ext uri="{FF2B5EF4-FFF2-40B4-BE49-F238E27FC236}">
                <a16:creationId xmlns:a16="http://schemas.microsoft.com/office/drawing/2014/main" id="{82C7D74A-18BA-4709-A808-44E8815C4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62">
            <a:extLst>
              <a:ext uri="{FF2B5EF4-FFF2-40B4-BE49-F238E27FC236}">
                <a16:creationId xmlns:a16="http://schemas.microsoft.com/office/drawing/2014/main" id="{B5164A3F-1561-4039-8185-AB0EEB713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64">
            <a:extLst>
              <a:ext uri="{FF2B5EF4-FFF2-40B4-BE49-F238E27FC236}">
                <a16:creationId xmlns:a16="http://schemas.microsoft.com/office/drawing/2014/main" id="{2A35DB53-42BE-460E-9CA1-1294C9846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90" name="Rectangle 66">
            <a:extLst>
              <a:ext uri="{FF2B5EF4-FFF2-40B4-BE49-F238E27FC236}">
                <a16:creationId xmlns:a16="http://schemas.microsoft.com/office/drawing/2014/main" id="{ED2D7C63-562A-41C7-892E-0C73F5D59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CC4C6154-4FD3-417C-B4BD-4E46B5D67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738" y="685799"/>
            <a:ext cx="6159273" cy="297180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Southwest Section</a:t>
            </a:r>
            <a:br>
              <a:rPr lang="en-US" sz="4800" dirty="0"/>
            </a:br>
            <a:r>
              <a:rPr lang="en-US" sz="4800" dirty="0"/>
              <a:t>Tax Compliance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42ADF70-0E10-445C-BD2D-FAEFDFFC9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15456" y="3843867"/>
            <a:ext cx="6167930" cy="19473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100" dirty="0">
                <a:solidFill>
                  <a:schemeClr val="tx1"/>
                </a:solidFill>
              </a:rPr>
              <a:t>Barbara Crooker</a:t>
            </a:r>
          </a:p>
          <a:p>
            <a:r>
              <a:rPr lang="en-US" sz="2100" dirty="0">
                <a:solidFill>
                  <a:schemeClr val="tx1"/>
                </a:solidFill>
              </a:rPr>
              <a:t>Mount Shasta</a:t>
            </a:r>
          </a:p>
        </p:txBody>
      </p:sp>
      <p:pic>
        <p:nvPicPr>
          <p:cNvPr id="52" name="Picture 51" descr="A picture containing person&#10;&#10;Description automatically generated">
            <a:extLst>
              <a:ext uri="{FF2B5EF4-FFF2-40B4-BE49-F238E27FC236}">
                <a16:creationId xmlns:a16="http://schemas.microsoft.com/office/drawing/2014/main" id="{06051719-FDC1-4986-8E16-99632EA004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" r="2407"/>
          <a:stretch/>
        </p:blipFill>
        <p:spPr>
          <a:xfrm>
            <a:off x="20" y="10"/>
            <a:ext cx="4639713" cy="6857990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91" name="Group 68">
            <a:extLst>
              <a:ext uri="{FF2B5EF4-FFF2-40B4-BE49-F238E27FC236}">
                <a16:creationId xmlns:a16="http://schemas.microsoft.com/office/drawing/2014/main" id="{6DF25E23-BE15-4E36-A700-59F0CE8C5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CE9353A-F333-4305-BED0-D126D75F5D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70">
              <a:extLst>
                <a:ext uri="{FF2B5EF4-FFF2-40B4-BE49-F238E27FC236}">
                  <a16:creationId xmlns:a16="http://schemas.microsoft.com/office/drawing/2014/main" id="{95D1D327-6D34-4AB1-BBCB-FFD18B927B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3D4CCB5-F27F-4868-B1D4-55D8654F07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5F00F96-8833-4C32-AD31-05286BC80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22EE3D4-FE2C-4B01-BC8C-3CE2C6CC1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93163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7">
            <a:extLst>
              <a:ext uri="{FF2B5EF4-FFF2-40B4-BE49-F238E27FC236}">
                <a16:creationId xmlns:a16="http://schemas.microsoft.com/office/drawing/2014/main" id="{89220CFE-A3C6-448E-A8C7-CEAED9325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8F0103-3339-4E72-B2BC-94A9A556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860" y="4487332"/>
            <a:ext cx="5627258" cy="15070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 dirty="0"/>
              <a:t>Tax Reminders </a:t>
            </a:r>
            <a:br>
              <a:rPr lang="en-US" sz="1700" dirty="0"/>
            </a:br>
            <a:r>
              <a:rPr lang="en-US" sz="1700" dirty="0"/>
              <a:t>for SWS chapters</a:t>
            </a:r>
            <a:br>
              <a:rPr lang="en-US" sz="1700" dirty="0"/>
            </a:br>
            <a:br>
              <a:rPr lang="en-US" sz="1700" dirty="0"/>
            </a:br>
            <a:r>
              <a:rPr lang="en-US" sz="1700" cap="none" dirty="0"/>
              <a:t>Barbara Crooker</a:t>
            </a:r>
            <a:br>
              <a:rPr lang="en-US" sz="1700" cap="none" dirty="0"/>
            </a:br>
            <a:r>
              <a:rPr lang="en-US" sz="1700" cap="none" dirty="0"/>
              <a:t>flylady182@gmail.com </a:t>
            </a:r>
            <a:br>
              <a:rPr lang="en-US" sz="1700" cap="none" dirty="0"/>
            </a:br>
            <a:r>
              <a:rPr lang="en-US" sz="1700" cap="none" dirty="0"/>
              <a:t>530-515-9729</a:t>
            </a:r>
            <a:endParaRPr lang="en-US" sz="1700" dirty="0"/>
          </a:p>
        </p:txBody>
      </p:sp>
      <p:sp>
        <p:nvSpPr>
          <p:cNvPr id="49" name="Snip Diagonal Corner Rectangle 25">
            <a:extLst>
              <a:ext uri="{FF2B5EF4-FFF2-40B4-BE49-F238E27FC236}">
                <a16:creationId xmlns:a16="http://schemas.microsoft.com/office/drawing/2014/main" id="{2E91ED80-632C-4328-8E5C-0CAF33E77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1" y="620722"/>
            <a:ext cx="3670674" cy="5286838"/>
          </a:xfrm>
          <a:prstGeom prst="snip2DiagRect">
            <a:avLst>
              <a:gd name="adj1" fmla="val 1151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 descr="A picture containing person&#10;&#10;Description automatically generated">
            <a:extLst>
              <a:ext uri="{FF2B5EF4-FFF2-40B4-BE49-F238E27FC236}">
                <a16:creationId xmlns:a16="http://schemas.microsoft.com/office/drawing/2014/main" id="{738FAD5E-95B6-4B01-AF8C-B806017A69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" r="2630" b="-1"/>
          <a:stretch/>
        </p:blipFill>
        <p:spPr>
          <a:xfrm>
            <a:off x="800558" y="786117"/>
            <a:ext cx="3337560" cy="4956048"/>
          </a:xfrm>
          <a:custGeom>
            <a:avLst/>
            <a:gdLst/>
            <a:ahLst/>
            <a:cxnLst/>
            <a:rect l="l" t="t" r="r" b="b"/>
            <a:pathLst>
              <a:path w="3337560" h="4956048">
                <a:moveTo>
                  <a:pt x="384420" y="0"/>
                </a:moveTo>
                <a:lnTo>
                  <a:pt x="3337560" y="0"/>
                </a:lnTo>
                <a:lnTo>
                  <a:pt x="3337560" y="4571628"/>
                </a:lnTo>
                <a:lnTo>
                  <a:pt x="2953140" y="4956048"/>
                </a:lnTo>
                <a:lnTo>
                  <a:pt x="0" y="4956048"/>
                </a:lnTo>
                <a:lnTo>
                  <a:pt x="0" y="384420"/>
                </a:lnTo>
                <a:close/>
              </a:path>
            </a:pathLst>
          </a:cu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91293AA-9F0C-4203-BD85-1BFBFE179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860" y="685800"/>
            <a:ext cx="6253792" cy="3615267"/>
          </a:xfrm>
        </p:spPr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 The fiscal year ends May 31.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1. Balance your books.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2. Have your board do an informal audit for the year.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3. File your 990N with the IRS before Oct. 15.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4. Follow the instructions from HQ regarding business name and address. Those details are available in the members only section of the International web.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This is what all chapters need to do annually. 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3A271B6-83F2-4E87-A6AD-450F042D3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9A433C90-9936-4ABD-B763-2CD6C4216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6D1147B-1DF4-4FA0-9601-3AB638E3B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9E30F5C-D28E-4B06-847C-1104626FC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1B65F81-D52E-422A-BA2A-0E3294D0CD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992E9D3-9DB7-4C46-8AFB-E50194C89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9682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89220CFE-A3C6-448E-A8C7-CEAED9325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8F0103-3339-4E72-B2BC-94A9A556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860" y="4487332"/>
            <a:ext cx="5627258" cy="15070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/>
              <a:t>Tax Reminders </a:t>
            </a:r>
            <a:br>
              <a:rPr lang="en-US" sz="1700"/>
            </a:br>
            <a:r>
              <a:rPr lang="en-US" sz="1700"/>
              <a:t>for SWS chapters</a:t>
            </a:r>
            <a:br>
              <a:rPr lang="en-US" sz="1700"/>
            </a:br>
            <a:br>
              <a:rPr lang="en-US" sz="1700"/>
            </a:br>
            <a:r>
              <a:rPr lang="en-US" sz="1700" cap="none"/>
              <a:t>Barbara Crooker</a:t>
            </a:r>
            <a:br>
              <a:rPr lang="en-US" sz="1700" cap="none"/>
            </a:br>
            <a:r>
              <a:rPr lang="en-US" sz="1700" cap="none"/>
              <a:t>flylady182@gmail.com </a:t>
            </a:r>
            <a:br>
              <a:rPr lang="en-US" sz="1700" cap="none"/>
            </a:br>
            <a:r>
              <a:rPr lang="en-US" sz="1700" cap="none"/>
              <a:t>530-515-9729</a:t>
            </a:r>
            <a:endParaRPr lang="en-US" sz="1700"/>
          </a:p>
        </p:txBody>
      </p:sp>
      <p:sp>
        <p:nvSpPr>
          <p:cNvPr id="40" name="Snip Diagonal Corner Rectangle 25">
            <a:extLst>
              <a:ext uri="{FF2B5EF4-FFF2-40B4-BE49-F238E27FC236}">
                <a16:creationId xmlns:a16="http://schemas.microsoft.com/office/drawing/2014/main" id="{2E91ED80-632C-4328-8E5C-0CAF33E77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1" y="620722"/>
            <a:ext cx="3670674" cy="5286838"/>
          </a:xfrm>
          <a:prstGeom prst="snip2DiagRect">
            <a:avLst>
              <a:gd name="adj1" fmla="val 1151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person&#10;&#10;Description automatically generated">
            <a:extLst>
              <a:ext uri="{FF2B5EF4-FFF2-40B4-BE49-F238E27FC236}">
                <a16:creationId xmlns:a16="http://schemas.microsoft.com/office/drawing/2014/main" id="{3E389234-2A5C-4E6D-BE4E-84157207CA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" r="2630" b="-1"/>
          <a:stretch/>
        </p:blipFill>
        <p:spPr>
          <a:xfrm>
            <a:off x="800558" y="786117"/>
            <a:ext cx="3337560" cy="4956048"/>
          </a:xfrm>
          <a:custGeom>
            <a:avLst/>
            <a:gdLst/>
            <a:ahLst/>
            <a:cxnLst/>
            <a:rect l="l" t="t" r="r" b="b"/>
            <a:pathLst>
              <a:path w="3337560" h="4956048">
                <a:moveTo>
                  <a:pt x="384420" y="0"/>
                </a:moveTo>
                <a:lnTo>
                  <a:pt x="3337560" y="0"/>
                </a:lnTo>
                <a:lnTo>
                  <a:pt x="3337560" y="4571628"/>
                </a:lnTo>
                <a:lnTo>
                  <a:pt x="2953140" y="4956048"/>
                </a:lnTo>
                <a:lnTo>
                  <a:pt x="0" y="4956048"/>
                </a:lnTo>
                <a:lnTo>
                  <a:pt x="0" y="384420"/>
                </a:lnTo>
                <a:close/>
              </a:path>
            </a:pathLst>
          </a:cu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91293AA-9F0C-4203-BD85-1BFBFE179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860" y="685800"/>
            <a:ext cx="6253792" cy="3615267"/>
          </a:xfrm>
        </p:spPr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 California chapters need to file these additional forms.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1. FTB 199 for California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2. RRF-1 for California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3. Every two years chapters need to file the CA SOS statement of information. Usually, the request is received by mail. There is a small fee.  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3A271B6-83F2-4E87-A6AD-450F042D3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9A433C90-9936-4ABD-B763-2CD6C4216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6D1147B-1DF4-4FA0-9601-3AB638E3B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9E30F5C-D28E-4B06-847C-1104626FC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1B65F81-D52E-422A-BA2A-0E3294D0CD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992E9D3-9DB7-4C46-8AFB-E50194C89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3189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89220CFE-A3C6-448E-A8C7-CEAED93255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8F0103-3339-4E72-B2BC-94A9A556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1860" y="4487332"/>
            <a:ext cx="5627258" cy="15070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700"/>
              <a:t>Tax Reminders </a:t>
            </a:r>
            <a:br>
              <a:rPr lang="en-US" sz="1700"/>
            </a:br>
            <a:r>
              <a:rPr lang="en-US" sz="1700"/>
              <a:t>for SWS chapters</a:t>
            </a:r>
            <a:br>
              <a:rPr lang="en-US" sz="1700"/>
            </a:br>
            <a:br>
              <a:rPr lang="en-US" sz="1700"/>
            </a:br>
            <a:r>
              <a:rPr lang="en-US" sz="1700" cap="none"/>
              <a:t>Barbara Crooker</a:t>
            </a:r>
            <a:br>
              <a:rPr lang="en-US" sz="1700" cap="none"/>
            </a:br>
            <a:r>
              <a:rPr lang="en-US" sz="1700" cap="none"/>
              <a:t>flylady182@gmail.com </a:t>
            </a:r>
            <a:br>
              <a:rPr lang="en-US" sz="1700" cap="none"/>
            </a:br>
            <a:r>
              <a:rPr lang="en-US" sz="1700" cap="none"/>
              <a:t>530-515-9729</a:t>
            </a:r>
            <a:endParaRPr lang="en-US" sz="1700"/>
          </a:p>
        </p:txBody>
      </p:sp>
      <p:sp>
        <p:nvSpPr>
          <p:cNvPr id="40" name="Snip Diagonal Corner Rectangle 25">
            <a:extLst>
              <a:ext uri="{FF2B5EF4-FFF2-40B4-BE49-F238E27FC236}">
                <a16:creationId xmlns:a16="http://schemas.microsoft.com/office/drawing/2014/main" id="{2E91ED80-632C-4328-8E5C-0CAF33E77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1" y="620722"/>
            <a:ext cx="3670674" cy="5286838"/>
          </a:xfrm>
          <a:prstGeom prst="snip2DiagRect">
            <a:avLst>
              <a:gd name="adj1" fmla="val 1151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person&#10;&#10;Description automatically generated">
            <a:extLst>
              <a:ext uri="{FF2B5EF4-FFF2-40B4-BE49-F238E27FC236}">
                <a16:creationId xmlns:a16="http://schemas.microsoft.com/office/drawing/2014/main" id="{715AB95F-DD78-49C4-B56A-1EC91E0EF0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" r="2630" b="-1"/>
          <a:stretch/>
        </p:blipFill>
        <p:spPr>
          <a:xfrm>
            <a:off x="800558" y="786117"/>
            <a:ext cx="3337560" cy="4956048"/>
          </a:xfrm>
          <a:custGeom>
            <a:avLst/>
            <a:gdLst/>
            <a:ahLst/>
            <a:cxnLst/>
            <a:rect l="l" t="t" r="r" b="b"/>
            <a:pathLst>
              <a:path w="3337560" h="4956048">
                <a:moveTo>
                  <a:pt x="384420" y="0"/>
                </a:moveTo>
                <a:lnTo>
                  <a:pt x="3337560" y="0"/>
                </a:lnTo>
                <a:lnTo>
                  <a:pt x="3337560" y="4571628"/>
                </a:lnTo>
                <a:lnTo>
                  <a:pt x="2953140" y="4956048"/>
                </a:lnTo>
                <a:lnTo>
                  <a:pt x="0" y="4956048"/>
                </a:lnTo>
                <a:lnTo>
                  <a:pt x="0" y="384420"/>
                </a:lnTo>
                <a:close/>
              </a:path>
            </a:pathLst>
          </a:cu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91293AA-9F0C-4203-BD85-1BFBFE179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860" y="685800"/>
            <a:ext cx="6253792" cy="3615267"/>
          </a:xfrm>
        </p:spPr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 I am monitoring chapters filing records as much as I can and will send reminders out as the Oct. deadline approaches.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Your will always need your EIN number for most forms and the corporate number for the California forms. </a:t>
            </a:r>
          </a:p>
          <a:p>
            <a:r>
              <a:rPr lang="en-US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If you have any trouble, please contact me for help. 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3A271B6-83F2-4E87-A6AD-450F042D3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9A433C90-9936-4ABD-B763-2CD6C4216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6D1147B-1DF4-4FA0-9601-3AB638E3B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9E30F5C-D28E-4B06-847C-1104626FC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1B65F81-D52E-422A-BA2A-0E3294D0CD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992E9D3-9DB7-4C46-8AFB-E50194C89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9510727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3065</TotalTime>
  <Words>247</Words>
  <Application>Microsoft Macintosh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Century Gothic</vt:lpstr>
      <vt:lpstr>Wingdings 3</vt:lpstr>
      <vt:lpstr>Slice</vt:lpstr>
      <vt:lpstr>Southwest Section Tax Compliance</vt:lpstr>
      <vt:lpstr>Tax Reminders  for SWS chapters  Barbara Crooker flylady182@gmail.com  530-515-9729</vt:lpstr>
      <vt:lpstr>Tax Reminders  for SWS chapters  Barbara Crooker flylady182@gmail.com  530-515-9729</vt:lpstr>
      <vt:lpstr>Tax Reminders  for SWS chapters  Barbara Crooker flylady182@gmail.com  530-515-9729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Ninety-Nines Southwest Section Fall Online Meeting Business Meeting</dc:title>
  <dc:creator>Lisa Davis</dc:creator>
  <cp:lastModifiedBy>Microsoft Office User</cp:lastModifiedBy>
  <cp:revision>60</cp:revision>
  <dcterms:created xsi:type="dcterms:W3CDTF">2020-09-12T04:12:48Z</dcterms:created>
  <dcterms:modified xsi:type="dcterms:W3CDTF">2021-09-04T01:35:57Z</dcterms:modified>
</cp:coreProperties>
</file>